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0"/>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36" r:id="rId26"/>
    <p:sldId id="621" r:id="rId27"/>
    <p:sldId id="622" r:id="rId28"/>
    <p:sldId id="623" r:id="rId29"/>
    <p:sldId id="624" r:id="rId30"/>
    <p:sldId id="625" r:id="rId31"/>
    <p:sldId id="626" r:id="rId32"/>
    <p:sldId id="627" r:id="rId33"/>
    <p:sldId id="628" r:id="rId34"/>
    <p:sldId id="631" r:id="rId35"/>
    <p:sldId id="604" r:id="rId36"/>
    <p:sldId id="605" r:id="rId37"/>
    <p:sldId id="495" r:id="rId38"/>
    <p:sldId id="454" r:id="rId3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36"/>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56"/>
      </p:cViewPr>
      <p:guideLst/>
    </p:cSldViewPr>
  </p:slideViewPr>
  <p:outlineViewPr>
    <p:cViewPr>
      <p:scale>
        <a:sx n="33" d="100"/>
        <a:sy n="33" d="100"/>
      </p:scale>
      <p:origin x="0" y="-4948"/>
    </p:cViewPr>
  </p:outlineViewPr>
  <p:notesTextViewPr>
    <p:cViewPr>
      <p:scale>
        <a:sx n="3" d="2"/>
        <a:sy n="3" d="2"/>
      </p:scale>
      <p:origin x="0" y="-1152"/>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171450" indent="-171450">
              <a:buFont typeface="Wingdings" panose="05000000000000000000" pitchFamily="2" charset="2"/>
              <a:buChar char="§"/>
            </a:pPr>
            <a:r>
              <a:rPr lang="en-US" baseline="0" dirty="0" smtClean="0"/>
              <a:t>Explain as a </a:t>
            </a:r>
            <a:r>
              <a:rPr lang="en-US" baseline="0" dirty="0" err="1" smtClean="0"/>
              <a:t>DevOp</a:t>
            </a:r>
            <a:r>
              <a:rPr lang="en-US" baseline="0" dirty="0" smtClean="0"/>
              <a:t> </a:t>
            </a:r>
            <a:r>
              <a:rPr lang="en-US" baseline="0" smtClean="0"/>
              <a:t>you describe infrastructure</a:t>
            </a:r>
            <a:r>
              <a:rPr lang="en-US" baseline="0" dirty="0" smtClean="0"/>
              <a:t>,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450" indent="-171450">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450" indent="-171450">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450" indent="-171450">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450" indent="-171450">
              <a:buFont typeface="Wingdings" panose="05000000000000000000" pitchFamily="2" charset="2"/>
              <a:buChar char="§"/>
            </a:pPr>
            <a:r>
              <a:rPr lang="en-US" baseline="0" dirty="0" smtClean="0"/>
              <a:t>Package can be uploaded to Azure to deploy staging or production site and VIP swapped to accomplish continuous deployment.</a:t>
            </a:r>
          </a:p>
          <a:p>
            <a:pPr marL="171450" indent="-171450">
              <a:buFont typeface="Wingdings" panose="05000000000000000000" pitchFamily="2" charset="2"/>
              <a:buChar char="§"/>
            </a:pPr>
            <a:r>
              <a:rPr lang="en-US" b="0" baseline="0" dirty="0" smtClean="0"/>
              <a:t>Deploying to Cloud Service truly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4087004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27</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13.em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0.emf"/><Relationship Id="rId3" Type="http://schemas.openxmlformats.org/officeDocument/2006/relationships/image" Target="../media/image46.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7.emf"/><Relationship Id="rId10" Type="http://schemas.openxmlformats.org/officeDocument/2006/relationships/image" Target="../media/image49.emf"/><Relationship Id="rId4" Type="http://schemas.openxmlformats.org/officeDocument/2006/relationships/image" Target="../media/image14.emf"/><Relationship Id="rId9" Type="http://schemas.openxmlformats.org/officeDocument/2006/relationships/image" Target="../media/image1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TCP:10011</a:t>
            </a:r>
          </a:p>
          <a:p>
            <a:pPr>
              <a:lnSpc>
                <a:spcPct val="90000"/>
              </a:lnSpc>
              <a:spcAft>
                <a:spcPts val="600"/>
              </a:spcAft>
            </a:pPr>
            <a:r>
              <a:rPr lang="en-US" sz="1400" dirty="0" smtClean="0">
                <a:solidFill>
                  <a:schemeClr val="bg1"/>
                </a:solidFill>
              </a:rPr>
              <a:t>TCP:10012</a:t>
            </a: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TCP:10011</a:t>
            </a:r>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TCP:10010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9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6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2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9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4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810374" y="1476225"/>
            <a:ext cx="11210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VIP Swap</a:t>
            </a:r>
            <a:endParaRPr lang="en-US" dirty="0">
              <a:solidFill>
                <a:prstClr val="white"/>
              </a:solidFill>
            </a:endParaRPr>
          </a:p>
        </p:txBody>
      </p:sp>
      <p:cxnSp>
        <p:nvCxnSpPr>
          <p:cNvPr id="76" name="Straight Arrow Connector 75"/>
          <p:cNvCxnSpPr/>
          <p:nvPr/>
        </p:nvCxnSpPr>
        <p:spPr>
          <a:xfrm>
            <a:off x="5581709" y="1323693"/>
            <a:ext cx="1671163"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11511" y="1970724"/>
            <a:ext cx="0" cy="152228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2456" y="267612"/>
            <a:ext cx="5022505" cy="1495280"/>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grpSp>
        <p:nvGrpSpPr>
          <p:cNvPr id="77" name="Group 76"/>
          <p:cNvGrpSpPr/>
          <p:nvPr/>
        </p:nvGrpSpPr>
        <p:grpSpPr>
          <a:xfrm>
            <a:off x="6781101" y="267612"/>
            <a:ext cx="5022505" cy="1495280"/>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474" y="5230872"/>
            <a:ext cx="777240"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63242" y="5195096"/>
            <a:ext cx="2312249" cy="1233012"/>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93" name="Straight Arrow Connector 92"/>
          <p:cNvCxnSpPr/>
          <p:nvPr/>
        </p:nvCxnSpPr>
        <p:spPr>
          <a:xfrm flipV="1">
            <a:off x="4072503"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2336" y="3733331"/>
            <a:ext cx="11274552" cy="37065"/>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45919" y="2781014"/>
            <a:ext cx="1791388"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Provision </a:t>
            </a:r>
          </a:p>
          <a:p>
            <a:pPr>
              <a:lnSpc>
                <a:spcPct val="90000"/>
              </a:lnSpc>
              <a:spcAft>
                <a:spcPts val="600"/>
              </a:spcAft>
            </a:pPr>
            <a:r>
              <a:rPr lang="en-US" dirty="0">
                <a:solidFill>
                  <a:schemeClr val="bg1"/>
                </a:solidFill>
              </a:rPr>
              <a:t>I</a:t>
            </a:r>
            <a:r>
              <a:rPr lang="en-US" dirty="0" smtClean="0">
                <a:solidFill>
                  <a:schemeClr val="bg1"/>
                </a:solidFill>
              </a:rPr>
              <a:t>nfrastructure </a:t>
            </a:r>
          </a:p>
        </p:txBody>
      </p:sp>
      <p:sp>
        <p:nvSpPr>
          <p:cNvPr id="95" name="TextBox 94"/>
          <p:cNvSpPr txBox="1"/>
          <p:nvPr/>
        </p:nvSpPr>
        <p:spPr>
          <a:xfrm>
            <a:off x="2644832" y="1240485"/>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Staging</a:t>
            </a:r>
            <a:endParaRPr lang="en-US" sz="1600" dirty="0" smtClean="0"/>
          </a:p>
        </p:txBody>
      </p:sp>
      <p:cxnSp>
        <p:nvCxnSpPr>
          <p:cNvPr id="96" name="Straight Arrow Connector 95"/>
          <p:cNvCxnSpPr/>
          <p:nvPr/>
        </p:nvCxnSpPr>
        <p:spPr>
          <a:xfrm flipV="1">
            <a:off x="2228741"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366386" y="2652391"/>
            <a:ext cx="1239696" cy="1239696"/>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4981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Azure</a:t>
              </a:r>
              <a:endParaRPr lang="en-US" dirty="0" smtClean="0">
                <a:solidFill>
                  <a:schemeClr val="bg1"/>
                </a:solidFill>
              </a:endParaRPr>
            </a:p>
          </p:txBody>
        </p:sp>
      </p:grpSp>
      <p:sp>
        <p:nvSpPr>
          <p:cNvPr id="106" name="TextBox 105"/>
          <p:cNvSpPr txBox="1"/>
          <p:nvPr/>
        </p:nvSpPr>
        <p:spPr>
          <a:xfrm>
            <a:off x="1999103" y="5588174"/>
            <a:ext cx="528030"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a:t>
            </a:r>
            <a:endParaRPr lang="en-US" b="1" dirty="0" smtClean="0">
              <a:solidFill>
                <a:schemeClr val="bg1"/>
              </a:solidFill>
            </a:endParaRPr>
          </a:p>
        </p:txBody>
      </p:sp>
      <p:sp>
        <p:nvSpPr>
          <p:cNvPr id="10" name="TextBox 9"/>
          <p:cNvSpPr txBox="1"/>
          <p:nvPr/>
        </p:nvSpPr>
        <p:spPr>
          <a:xfrm>
            <a:off x="1789052" y="5043409"/>
            <a:ext cx="957826" cy="544765"/>
          </a:xfrm>
          <a:prstGeom prst="rect">
            <a:avLst/>
          </a:prstGeom>
          <a:noFill/>
        </p:spPr>
        <p:txBody>
          <a:bodyPr wrap="none" lIns="182880" tIns="146304" rIns="182880" bIns="146304" rtlCol="0">
            <a:spAutoFit/>
          </a:bodyPr>
          <a:lstStyle/>
          <a:p>
            <a:pPr>
              <a:lnSpc>
                <a:spcPct val="90000"/>
              </a:lnSpc>
              <a:spcAft>
                <a:spcPts val="600"/>
              </a:spcAft>
            </a:pPr>
            <a:r>
              <a:rPr lang="en-US" dirty="0" err="1" smtClean="0">
                <a:solidFill>
                  <a:schemeClr val="bg1"/>
                </a:solidFill>
              </a:rPr>
              <a:t>cspkg</a:t>
            </a:r>
            <a:endParaRPr lang="en-US" dirty="0" smtClean="0">
              <a:solidFill>
                <a:schemeClr val="bg1"/>
              </a:solidFill>
            </a:endParaRPr>
          </a:p>
        </p:txBody>
      </p:sp>
      <p:sp>
        <p:nvSpPr>
          <p:cNvPr id="107" name="TextBox 106"/>
          <p:cNvSpPr txBox="1"/>
          <p:nvPr/>
        </p:nvSpPr>
        <p:spPr>
          <a:xfrm>
            <a:off x="3190104" y="1867658"/>
            <a:ext cx="168700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Deploy Code</a:t>
            </a:r>
          </a:p>
        </p:txBody>
      </p:sp>
      <p:sp>
        <p:nvSpPr>
          <p:cNvPr id="108" name="TextBox 107"/>
          <p:cNvSpPr txBox="1"/>
          <p:nvPr/>
        </p:nvSpPr>
        <p:spPr>
          <a:xfrm>
            <a:off x="9113477" y="1214498"/>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4053" y="4785363"/>
            <a:ext cx="457200" cy="457200"/>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4053" y="5389564"/>
            <a:ext cx="521952" cy="521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4053" y="5955250"/>
            <a:ext cx="521208" cy="5212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22751" y="4851336"/>
            <a:ext cx="199497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Package</a:t>
            </a:r>
            <a:endParaRPr lang="en-US" dirty="0" smtClean="0">
              <a:solidFill>
                <a:schemeClr val="bg1"/>
              </a:solidFill>
            </a:endParaRPr>
          </a:p>
        </p:txBody>
      </p:sp>
      <p:sp>
        <p:nvSpPr>
          <p:cNvPr id="114" name="TextBox 113"/>
          <p:cNvSpPr txBox="1"/>
          <p:nvPr/>
        </p:nvSpPr>
        <p:spPr>
          <a:xfrm>
            <a:off x="9335261" y="6015491"/>
            <a:ext cx="21546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Definition</a:t>
            </a:r>
            <a:endParaRPr lang="en-US" dirty="0" smtClean="0">
              <a:solidFill>
                <a:schemeClr val="bg1"/>
              </a:solidFill>
            </a:endParaRPr>
          </a:p>
        </p:txBody>
      </p:sp>
      <p:sp>
        <p:nvSpPr>
          <p:cNvPr id="115" name="TextBox 114"/>
          <p:cNvSpPr txBox="1"/>
          <p:nvPr/>
        </p:nvSpPr>
        <p:spPr>
          <a:xfrm>
            <a:off x="9335261" y="5439835"/>
            <a:ext cx="255704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214" y="4938391"/>
            <a:ext cx="513409" cy="513409"/>
          </a:xfrm>
          <a:prstGeom prst="rect">
            <a:avLst/>
          </a:prstGeom>
        </p:spPr>
      </p:pic>
    </p:spTree>
    <p:extLst>
      <p:ext uri="{BB962C8B-B14F-4D97-AF65-F5344CB8AC3E}">
        <p14:creationId xmlns:p14="http://schemas.microsoft.com/office/powerpoint/2010/main" val="162477776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50</TotalTime>
  <Words>2846</Words>
  <Application>Microsoft Office PowerPoint</Application>
  <PresentationFormat>Widescreen</PresentationFormat>
  <Paragraphs>437</Paragraphs>
  <Slides>35</Slides>
  <Notes>29</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PowerPoint Presentation</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25</cp:revision>
  <cp:lastPrinted>2014-03-26T17:46:13Z</cp:lastPrinted>
  <dcterms:created xsi:type="dcterms:W3CDTF">2015-04-24T19:16:14Z</dcterms:created>
  <dcterms:modified xsi:type="dcterms:W3CDTF">2015-05-15T18:41:59Z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